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91" r:id="rId2"/>
    <p:sldId id="292" r:id="rId3"/>
    <p:sldId id="296" r:id="rId4"/>
    <p:sldId id="289" r:id="rId5"/>
    <p:sldId id="276" r:id="rId6"/>
    <p:sldId id="258" r:id="rId7"/>
    <p:sldId id="286" r:id="rId8"/>
    <p:sldId id="277" r:id="rId9"/>
    <p:sldId id="294" r:id="rId10"/>
    <p:sldId id="295" r:id="rId11"/>
    <p:sldId id="278" r:id="rId12"/>
    <p:sldId id="279" r:id="rId13"/>
    <p:sldId id="259" r:id="rId14"/>
    <p:sldId id="284" r:id="rId15"/>
    <p:sldId id="260" r:id="rId16"/>
    <p:sldId id="261" r:id="rId17"/>
    <p:sldId id="262" r:id="rId18"/>
    <p:sldId id="263" r:id="rId19"/>
    <p:sldId id="264" r:id="rId20"/>
    <p:sldId id="280" r:id="rId21"/>
    <p:sldId id="265" r:id="rId22"/>
    <p:sldId id="281" r:id="rId23"/>
    <p:sldId id="282" r:id="rId24"/>
    <p:sldId id="266" r:id="rId25"/>
    <p:sldId id="267" r:id="rId26"/>
    <p:sldId id="283" r:id="rId27"/>
    <p:sldId id="268" r:id="rId28"/>
    <p:sldId id="269" r:id="rId29"/>
    <p:sldId id="275" r:id="rId30"/>
    <p:sldId id="297" r:id="rId31"/>
    <p:sldId id="298" r:id="rId32"/>
    <p:sldId id="299" r:id="rId33"/>
    <p:sldId id="300" r:id="rId34"/>
    <p:sldId id="301" r:id="rId35"/>
    <p:sldId id="303" r:id="rId36"/>
    <p:sldId id="302" r:id="rId37"/>
    <p:sldId id="305" r:id="rId38"/>
    <p:sldId id="306" r:id="rId39"/>
    <p:sldId id="307" r:id="rId40"/>
    <p:sldId id="308" r:id="rId41"/>
    <p:sldId id="304" r:id="rId42"/>
    <p:sldId id="272" r:id="rId43"/>
    <p:sldId id="273" r:id="rId44"/>
    <p:sldId id="274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3842" autoAdjust="0"/>
  </p:normalViewPr>
  <p:slideViewPr>
    <p:cSldViewPr>
      <p:cViewPr>
        <p:scale>
          <a:sx n="63" d="100"/>
          <a:sy n="63" d="100"/>
        </p:scale>
        <p:origin x="1380" y="1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E94CA0-8CCF-4628-84BE-8F5187D1804E}" type="datetimeFigureOut">
              <a:rPr lang="en-IN" smtClean="0"/>
              <a:t>01-01-2025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96B6B-28D4-47FC-AD1E-0AB436B9CA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4389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8FFE127-1F02-4CEE-876A-89A22FFF873A}" type="slidenum">
              <a:rPr lang="en-IN" smtClean="0"/>
              <a:pPr>
                <a:defRPr/>
              </a:pPr>
              <a:t>4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71C56-8EB8-4ED3-BA4D-33E9BA214A9A}" type="datetimeFigureOut">
              <a:rPr lang="en-IN" smtClean="0"/>
              <a:t>01-01-2025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7041-F145-4352-BAFF-516B839DB6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5675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71C56-8EB8-4ED3-BA4D-33E9BA214A9A}" type="datetimeFigureOut">
              <a:rPr lang="en-IN" smtClean="0"/>
              <a:t>01-01-2025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7041-F145-4352-BAFF-516B839DB6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1974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71C56-8EB8-4ED3-BA4D-33E9BA214A9A}" type="datetimeFigureOut">
              <a:rPr lang="en-IN" smtClean="0"/>
              <a:t>01-01-2025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7041-F145-4352-BAFF-516B839DB6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0546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71C56-8EB8-4ED3-BA4D-33E9BA214A9A}" type="datetimeFigureOut">
              <a:rPr lang="en-IN" smtClean="0"/>
              <a:t>01-01-2025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7041-F145-4352-BAFF-516B839DB6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7523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71C56-8EB8-4ED3-BA4D-33E9BA214A9A}" type="datetimeFigureOut">
              <a:rPr lang="en-IN" smtClean="0"/>
              <a:t>01-01-2025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7041-F145-4352-BAFF-516B839DB6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0738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71C56-8EB8-4ED3-BA4D-33E9BA214A9A}" type="datetimeFigureOut">
              <a:rPr lang="en-IN" smtClean="0"/>
              <a:t>01-01-2025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7041-F145-4352-BAFF-516B839DB6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164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71C56-8EB8-4ED3-BA4D-33E9BA214A9A}" type="datetimeFigureOut">
              <a:rPr lang="en-IN" smtClean="0"/>
              <a:t>01-01-2025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7041-F145-4352-BAFF-516B839DB6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99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71C56-8EB8-4ED3-BA4D-33E9BA214A9A}" type="datetimeFigureOut">
              <a:rPr lang="en-IN" smtClean="0"/>
              <a:t>01-01-2025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7041-F145-4352-BAFF-516B839DB6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792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71C56-8EB8-4ED3-BA4D-33E9BA214A9A}" type="datetimeFigureOut">
              <a:rPr lang="en-IN" smtClean="0"/>
              <a:t>01-01-2025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7041-F145-4352-BAFF-516B839DB6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5815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71C56-8EB8-4ED3-BA4D-33E9BA214A9A}" type="datetimeFigureOut">
              <a:rPr lang="en-IN" smtClean="0"/>
              <a:t>01-01-2025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7041-F145-4352-BAFF-516B839DB6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1397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71C56-8EB8-4ED3-BA4D-33E9BA214A9A}" type="datetimeFigureOut">
              <a:rPr lang="en-IN" smtClean="0"/>
              <a:t>01-01-2025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7041-F145-4352-BAFF-516B839DB6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3540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D71C56-8EB8-4ED3-BA4D-33E9BA214A9A}" type="datetimeFigureOut">
              <a:rPr lang="en-IN" smtClean="0"/>
              <a:t>01-01-2025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47041-F145-4352-BAFF-516B839DB6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2935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introduction-apache-maven-build-automation-tool-java-projects/" TargetMode="External"/><Relationship Id="rId7" Type="http://schemas.openxmlformats.org/officeDocument/2006/relationships/image" Target="../media/image12.png"/><Relationship Id="rId2" Type="http://schemas.openxmlformats.org/officeDocument/2006/relationships/hyperlink" Target="https://www.geeksforgeeks.org/introduction-to-github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eeksforgeeks.org/what-is-jenkins/" TargetMode="External"/><Relationship Id="rId5" Type="http://schemas.openxmlformats.org/officeDocument/2006/relationships/hyperlink" Target="https://www.geeksforgeeks.org/artifact-software-development/" TargetMode="External"/><Relationship Id="rId4" Type="http://schemas.openxmlformats.org/officeDocument/2006/relationships/hyperlink" Target="https://www.geeksforgeeks.org/software-testing-security-testing-tools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tag/lambdatest/" TargetMode="External"/><Relationship Id="rId2" Type="http://schemas.openxmlformats.org/officeDocument/2006/relationships/hyperlink" Target="https://www.geeksforgeeks.org/selenium-basics-components-features-uses-and-limitation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5gigs.com/global-devops-tool-market-2019-report-spotlight-on-regional-analysis-industry-growth-and-company-profile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IN" sz="4400" dirty="0"/>
              <a:t>21IT1906 </a:t>
            </a:r>
            <a:r>
              <a:rPr lang="en-IN" sz="4400" dirty="0">
                <a:latin typeface="+mj-lt"/>
                <a:ea typeface="+mj-ea"/>
                <a:cs typeface="+mj-cs"/>
              </a:rPr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3774037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2531" name="Content Placeholder 4"/>
          <p:cNvSpPr>
            <a:spLocks noGrp="1"/>
          </p:cNvSpPr>
          <p:nvPr>
            <p:ph idx="1"/>
          </p:nvPr>
        </p:nvSpPr>
        <p:spPr>
          <a:xfrm>
            <a:off x="428625" y="1571625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IN" sz="2800" dirty="0"/>
              <a:t>Prototype, develop and apply software integrations based on user feedback.</a:t>
            </a:r>
          </a:p>
          <a:p>
            <a:r>
              <a:rPr lang="en-IN" sz="2800" dirty="0"/>
              <a:t>Implement automation tools and frameworks (CI/CD pipelines).</a:t>
            </a:r>
          </a:p>
          <a:p>
            <a:r>
              <a:rPr lang="en-IN" sz="2800" dirty="0"/>
              <a:t>Implement cloud (AWS, Azure, GCP) computing ability to deploy upgrades and fixes.</a:t>
            </a:r>
          </a:p>
          <a:p>
            <a:r>
              <a:rPr lang="en-IN" sz="2800" dirty="0"/>
              <a:t>Able to carry out approaches such as risk-management, clustering, load balancing, and failover.</a:t>
            </a:r>
          </a:p>
          <a:p>
            <a:r>
              <a:rPr lang="en-IN" sz="2800" dirty="0"/>
              <a:t>Conduct system tests for security, performance, and availability.</a:t>
            </a:r>
          </a:p>
          <a:p>
            <a:pPr>
              <a:buFont typeface="Arial" pitchFamily="34" charset="0"/>
              <a:buNone/>
            </a:pPr>
            <a:endParaRPr lang="en-IN" sz="2800" dirty="0"/>
          </a:p>
          <a:p>
            <a:endParaRPr lang="en-IN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DADFF9-D92A-47F8-B93C-80D1DD773AB6}" type="slidenum">
              <a:rPr lang="en-IN" smtClean="0"/>
              <a:pPr>
                <a:defRPr/>
              </a:pPr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5646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some popular </a:t>
            </a:r>
            <a:r>
              <a:rPr lang="en-IN" b="1" dirty="0" err="1">
                <a:solidFill>
                  <a:srgbClr val="FF0000"/>
                </a:solidFill>
              </a:rPr>
              <a:t>DevOps</a:t>
            </a:r>
            <a:r>
              <a:rPr lang="en-IN" b="1" dirty="0">
                <a:solidFill>
                  <a:srgbClr val="FF0000"/>
                </a:solidFill>
              </a:rPr>
              <a:t> tools: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b="1" dirty="0">
                <a:solidFill>
                  <a:srgbClr val="00B0F0"/>
                </a:solidFill>
              </a:rPr>
              <a:t>Version Control</a:t>
            </a:r>
            <a:r>
              <a:rPr lang="en-US" dirty="0"/>
              <a:t>: </a:t>
            </a:r>
            <a:r>
              <a:rPr lang="en-US" dirty="0" err="1"/>
              <a:t>Git</a:t>
            </a:r>
            <a:r>
              <a:rPr lang="en-US" dirty="0"/>
              <a:t>, </a:t>
            </a:r>
            <a:r>
              <a:rPr lang="en-US" dirty="0" err="1"/>
              <a:t>GitHub</a:t>
            </a:r>
            <a:r>
              <a:rPr lang="en-US" dirty="0"/>
              <a:t>, </a:t>
            </a:r>
            <a:r>
              <a:rPr lang="en-US" dirty="0" err="1"/>
              <a:t>GitLab</a:t>
            </a:r>
            <a:r>
              <a:rPr lang="en-US" dirty="0"/>
              <a:t>.</a:t>
            </a:r>
            <a:endParaRPr lang="en-IN" sz="2400" dirty="0"/>
          </a:p>
          <a:p>
            <a:pPr marL="457200" lvl="1" indent="0">
              <a:buNone/>
            </a:pPr>
            <a:r>
              <a:rPr lang="en-US" b="1" dirty="0">
                <a:solidFill>
                  <a:srgbClr val="00B0F0"/>
                </a:solidFill>
              </a:rPr>
              <a:t>Continuous Integration/Continuous Deployment (CI/CD)</a:t>
            </a:r>
            <a:r>
              <a:rPr lang="en-US" dirty="0">
                <a:solidFill>
                  <a:srgbClr val="00B0F0"/>
                </a:solidFill>
              </a:rPr>
              <a:t>:</a:t>
            </a:r>
            <a:r>
              <a:rPr lang="en-US" dirty="0"/>
              <a:t> Jenkins, </a:t>
            </a:r>
            <a:r>
              <a:rPr lang="en-US" dirty="0" err="1"/>
              <a:t>CircleCI</a:t>
            </a:r>
            <a:r>
              <a:rPr lang="en-US" dirty="0"/>
              <a:t>, </a:t>
            </a:r>
            <a:r>
              <a:rPr lang="en-US" dirty="0" err="1"/>
              <a:t>GitLab</a:t>
            </a:r>
            <a:r>
              <a:rPr lang="en-US" dirty="0"/>
              <a:t> CI, Travis CI.</a:t>
            </a:r>
            <a:endParaRPr lang="en-IN" sz="2400" dirty="0"/>
          </a:p>
          <a:p>
            <a:pPr marL="457200" lvl="1" indent="0">
              <a:buNone/>
            </a:pPr>
            <a:r>
              <a:rPr lang="en-US" b="1" dirty="0">
                <a:solidFill>
                  <a:srgbClr val="00B0F0"/>
                </a:solidFill>
              </a:rPr>
              <a:t>Configuration Management</a:t>
            </a:r>
            <a:r>
              <a:rPr lang="en-US" dirty="0">
                <a:solidFill>
                  <a:srgbClr val="00B0F0"/>
                </a:solidFill>
              </a:rPr>
              <a:t>: </a:t>
            </a:r>
            <a:r>
              <a:rPr lang="en-US" dirty="0" err="1"/>
              <a:t>Ansible</a:t>
            </a:r>
            <a:r>
              <a:rPr lang="en-US" dirty="0"/>
              <a:t>, Puppet, Chef.</a:t>
            </a:r>
            <a:endParaRPr lang="en-IN" sz="2400" dirty="0"/>
          </a:p>
          <a:p>
            <a:pPr marL="457200" lvl="1" indent="0">
              <a:buNone/>
            </a:pPr>
            <a:r>
              <a:rPr lang="en-US" b="1" dirty="0">
                <a:solidFill>
                  <a:srgbClr val="00B0F0"/>
                </a:solidFill>
              </a:rPr>
              <a:t>Containerization</a:t>
            </a:r>
            <a:r>
              <a:rPr lang="en-US" dirty="0">
                <a:solidFill>
                  <a:srgbClr val="00B0F0"/>
                </a:solidFill>
              </a:rPr>
              <a:t>:</a:t>
            </a:r>
            <a:r>
              <a:rPr lang="en-US" dirty="0"/>
              <a:t> </a:t>
            </a:r>
            <a:r>
              <a:rPr lang="en-US" dirty="0" err="1"/>
              <a:t>Docker</a:t>
            </a:r>
            <a:r>
              <a:rPr lang="en-US" dirty="0"/>
              <a:t>, </a:t>
            </a:r>
            <a:r>
              <a:rPr lang="en-US" dirty="0" err="1"/>
              <a:t>Kubernetes</a:t>
            </a:r>
            <a:r>
              <a:rPr lang="en-US" dirty="0"/>
              <a:t>.</a:t>
            </a:r>
            <a:endParaRPr lang="en-IN" sz="2400" dirty="0"/>
          </a:p>
          <a:p>
            <a:pPr marL="457200" lvl="1" indent="0">
              <a:buNone/>
            </a:pPr>
            <a:r>
              <a:rPr lang="en-US" b="1" dirty="0">
                <a:solidFill>
                  <a:srgbClr val="00B0F0"/>
                </a:solidFill>
              </a:rPr>
              <a:t>Monitoring and Logging</a:t>
            </a:r>
            <a:r>
              <a:rPr lang="en-US" dirty="0">
                <a:solidFill>
                  <a:srgbClr val="00B0F0"/>
                </a:solidFill>
              </a:rPr>
              <a:t>: </a:t>
            </a:r>
            <a:r>
              <a:rPr lang="en-US" dirty="0"/>
              <a:t>Prometheus, </a:t>
            </a:r>
            <a:r>
              <a:rPr lang="en-US" dirty="0" err="1"/>
              <a:t>Grafana</a:t>
            </a:r>
            <a:r>
              <a:rPr lang="en-US" dirty="0"/>
              <a:t>, ELK Stack (</a:t>
            </a:r>
            <a:r>
              <a:rPr lang="en-US" dirty="0" err="1"/>
              <a:t>Elasticsearch</a:t>
            </a:r>
            <a:r>
              <a:rPr lang="en-US" dirty="0"/>
              <a:t>, </a:t>
            </a:r>
            <a:r>
              <a:rPr lang="en-US" dirty="0" err="1"/>
              <a:t>Logstash</a:t>
            </a:r>
            <a:r>
              <a:rPr lang="en-US" dirty="0"/>
              <a:t>, </a:t>
            </a:r>
            <a:r>
              <a:rPr lang="en-US" dirty="0" err="1"/>
              <a:t>Kibana</a:t>
            </a:r>
            <a:r>
              <a:rPr lang="en-US" dirty="0"/>
              <a:t>).</a:t>
            </a:r>
            <a:endParaRPr lang="en-IN" sz="2400" dirty="0"/>
          </a:p>
          <a:p>
            <a:pPr marL="457200" lvl="1" indent="0">
              <a:buNone/>
            </a:pPr>
            <a:r>
              <a:rPr lang="en-US" b="1" dirty="0">
                <a:solidFill>
                  <a:srgbClr val="00B0F0"/>
                </a:solidFill>
              </a:rPr>
              <a:t>Infrastructure as Code (</a:t>
            </a:r>
            <a:r>
              <a:rPr lang="en-US" b="1" dirty="0" err="1">
                <a:solidFill>
                  <a:srgbClr val="00B0F0"/>
                </a:solidFill>
              </a:rPr>
              <a:t>IaC</a:t>
            </a:r>
            <a:r>
              <a:rPr lang="en-US" b="1" dirty="0">
                <a:solidFill>
                  <a:srgbClr val="00B0F0"/>
                </a:solidFill>
              </a:rPr>
              <a:t>)</a:t>
            </a:r>
            <a:r>
              <a:rPr lang="en-US" dirty="0">
                <a:solidFill>
                  <a:srgbClr val="00B0F0"/>
                </a:solidFill>
              </a:rPr>
              <a:t>: </a:t>
            </a:r>
            <a:r>
              <a:rPr lang="en-US" dirty="0" err="1"/>
              <a:t>Terraform</a:t>
            </a:r>
            <a:r>
              <a:rPr lang="en-US" dirty="0"/>
              <a:t>, </a:t>
            </a:r>
            <a:r>
              <a:rPr lang="en-US" dirty="0" err="1"/>
              <a:t>CloudFormation</a:t>
            </a:r>
            <a:r>
              <a:rPr lang="en-US" dirty="0"/>
              <a:t>.</a:t>
            </a:r>
            <a:endParaRPr lang="en-IN" sz="2400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8168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When choosing a </a:t>
            </a:r>
            <a:r>
              <a:rPr lang="en-IN" b="1" dirty="0" err="1">
                <a:solidFill>
                  <a:srgbClr val="FF0000"/>
                </a:solidFill>
              </a:rPr>
              <a:t>DevOps</a:t>
            </a:r>
            <a:r>
              <a:rPr lang="en-IN" b="1" dirty="0">
                <a:solidFill>
                  <a:srgbClr val="FF0000"/>
                </a:solidFill>
              </a:rPr>
              <a:t> tool, you can consider things like:</a:t>
            </a:r>
            <a:r>
              <a:rPr lang="en-IN" dirty="0"/>
              <a:t> 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363272" cy="4857403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en-IN" dirty="0"/>
              <a:t>Integration with other tools</a:t>
            </a:r>
          </a:p>
          <a:p>
            <a:pPr lvl="0"/>
            <a:r>
              <a:rPr lang="en-IN" dirty="0"/>
              <a:t>API support</a:t>
            </a:r>
          </a:p>
          <a:p>
            <a:pPr lvl="0"/>
            <a:r>
              <a:rPr lang="en-IN" dirty="0"/>
              <a:t>Cross-platform support</a:t>
            </a:r>
          </a:p>
          <a:p>
            <a:pPr lvl="0"/>
            <a:r>
              <a:rPr lang="en-IN" dirty="0"/>
              <a:t>Automation of software development processes</a:t>
            </a:r>
          </a:p>
          <a:p>
            <a:pPr lvl="0"/>
            <a:r>
              <a:rPr lang="en-IN" dirty="0"/>
              <a:t>Customizations</a:t>
            </a:r>
          </a:p>
          <a:p>
            <a:pPr lvl="0"/>
            <a:r>
              <a:rPr lang="en-IN" dirty="0"/>
              <a:t>Ease of use and management</a:t>
            </a:r>
          </a:p>
          <a:p>
            <a:pPr lvl="0"/>
            <a:r>
              <a:rPr lang="en-IN" dirty="0"/>
              <a:t>Performance</a:t>
            </a:r>
          </a:p>
          <a:p>
            <a:pPr lvl="0"/>
            <a:r>
              <a:rPr lang="en-IN" dirty="0"/>
              <a:t>Price</a:t>
            </a:r>
          </a:p>
          <a:p>
            <a:pPr lvl="0"/>
            <a:r>
              <a:rPr lang="en-IN" dirty="0"/>
              <a:t>Support for continuous integration and continuous delivery</a:t>
            </a:r>
          </a:p>
          <a:p>
            <a:pPr lvl="0"/>
            <a:r>
              <a:rPr lang="en-IN" dirty="0"/>
              <a:t>Cloud support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4316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6693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1818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b="1" dirty="0" err="1">
                <a:solidFill>
                  <a:srgbClr val="FF0000"/>
                </a:solidFill>
              </a:rPr>
              <a:t>DevOps</a:t>
            </a:r>
            <a:r>
              <a:rPr lang="en-US" b="1" dirty="0">
                <a:solidFill>
                  <a:srgbClr val="FF0000"/>
                </a:solidFill>
              </a:rPr>
              <a:t> Lifecycle</a:t>
            </a:r>
            <a:br>
              <a:rPr lang="en-IN" b="1" dirty="0">
                <a:solidFill>
                  <a:srgbClr val="FF0000"/>
                </a:solidFill>
              </a:rPr>
            </a:b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45435"/>
          </a:xfrm>
        </p:spPr>
        <p:txBody>
          <a:bodyPr>
            <a:normAutofit/>
          </a:bodyPr>
          <a:lstStyle/>
          <a:p>
            <a:pPr lvl="1"/>
            <a:r>
              <a:rPr lang="en-US" b="1" dirty="0"/>
              <a:t>Plan</a:t>
            </a:r>
            <a:r>
              <a:rPr lang="en-US" dirty="0"/>
              <a:t>: Define the project and gather requirements.</a:t>
            </a:r>
            <a:endParaRPr lang="en-IN" sz="2400" dirty="0"/>
          </a:p>
          <a:p>
            <a:pPr lvl="1"/>
            <a:r>
              <a:rPr lang="en-US" b="1" dirty="0"/>
              <a:t>Develop</a:t>
            </a:r>
            <a:r>
              <a:rPr lang="en-US" dirty="0"/>
              <a:t>: Write code and implement features.</a:t>
            </a:r>
            <a:endParaRPr lang="en-IN" sz="2400" dirty="0"/>
          </a:p>
          <a:p>
            <a:pPr lvl="1"/>
            <a:r>
              <a:rPr lang="en-US" b="1" dirty="0"/>
              <a:t>Build</a:t>
            </a:r>
            <a:r>
              <a:rPr lang="en-US" dirty="0"/>
              <a:t>: Compile and package the application.</a:t>
            </a:r>
            <a:endParaRPr lang="en-IN" sz="2400" dirty="0"/>
          </a:p>
          <a:p>
            <a:pPr lvl="1"/>
            <a:r>
              <a:rPr lang="en-US" b="1" dirty="0"/>
              <a:t>Test</a:t>
            </a:r>
            <a:r>
              <a:rPr lang="en-US" dirty="0"/>
              <a:t>: Automated testing to ensure quality.</a:t>
            </a:r>
            <a:endParaRPr lang="en-IN" sz="2400" dirty="0"/>
          </a:p>
          <a:p>
            <a:pPr lvl="1"/>
            <a:r>
              <a:rPr lang="en-US" b="1" dirty="0"/>
              <a:t>Release</a:t>
            </a:r>
            <a:r>
              <a:rPr lang="en-US" dirty="0"/>
              <a:t>: Deploy the application to production.</a:t>
            </a:r>
            <a:endParaRPr lang="en-IN" sz="2400" dirty="0"/>
          </a:p>
          <a:p>
            <a:pPr lvl="1"/>
            <a:r>
              <a:rPr lang="en-US" b="1" dirty="0"/>
              <a:t>Deploy</a:t>
            </a:r>
            <a:r>
              <a:rPr lang="en-US" dirty="0"/>
              <a:t>: Make the application available to users.</a:t>
            </a:r>
            <a:endParaRPr lang="en-IN" sz="2400" dirty="0"/>
          </a:p>
          <a:p>
            <a:pPr lvl="1"/>
            <a:r>
              <a:rPr lang="en-US" b="1" dirty="0"/>
              <a:t>Operate</a:t>
            </a:r>
            <a:r>
              <a:rPr lang="en-US" dirty="0"/>
              <a:t>: Monitor and maintain the application.</a:t>
            </a:r>
            <a:endParaRPr lang="en-IN" sz="2400" dirty="0"/>
          </a:p>
          <a:p>
            <a:pPr lvl="1"/>
            <a:r>
              <a:rPr lang="en-US" b="1" dirty="0"/>
              <a:t>Monitor</a:t>
            </a:r>
            <a:r>
              <a:rPr lang="en-US" dirty="0"/>
              <a:t>: Gather metrics and feedback for continuous improvement.</a:t>
            </a:r>
            <a:endParaRPr lang="en-IN" sz="2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7245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74136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653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133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0090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41688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507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0"/>
            <a:ext cx="8928991" cy="66693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494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OBJECTIVES</a:t>
            </a:r>
            <a:endParaRPr lang="en-IN" dirty="0"/>
          </a:p>
        </p:txBody>
      </p:sp>
      <p:sp>
        <p:nvSpPr>
          <p:cNvPr id="15363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061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To impart Knowledge on the following topics: </a:t>
            </a:r>
          </a:p>
          <a:p>
            <a:r>
              <a:rPr lang="en-US" sz="2400" b="1" dirty="0"/>
              <a:t>To introduce DevOps terminology, definition &amp; concepts </a:t>
            </a:r>
          </a:p>
          <a:p>
            <a:r>
              <a:rPr lang="en-US" sz="2400" b="1" dirty="0"/>
              <a:t>To understand the different Version control tools like Git, Mercurial </a:t>
            </a:r>
          </a:p>
          <a:p>
            <a:r>
              <a:rPr lang="en-US" sz="2400" b="1" dirty="0"/>
              <a:t>To understand the concepts of Continuous Integration/ Continuous Testing/ Continuous Deployment) </a:t>
            </a:r>
          </a:p>
          <a:p>
            <a:r>
              <a:rPr lang="en-US" sz="2400" b="1" dirty="0"/>
              <a:t>To understand Configuration management using Ansible </a:t>
            </a:r>
          </a:p>
          <a:p>
            <a:r>
              <a:rPr lang="en-US" sz="2400" b="1" dirty="0"/>
              <a:t>Illustrate the benefits and drive the adoption of cloud-based </a:t>
            </a:r>
            <a:r>
              <a:rPr lang="en-US" sz="2400" b="1" dirty="0" err="1"/>
              <a:t>Devops</a:t>
            </a:r>
            <a:r>
              <a:rPr lang="en-US" sz="2400" b="1" dirty="0"/>
              <a:t> tools to solve real world problems.</a:t>
            </a:r>
            <a:endParaRPr lang="en-IN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7E7DFD-C828-43CC-B717-82F3E729DBBD}" type="slidenum">
              <a:rPr lang="en-IN" smtClean="0"/>
              <a:pPr>
                <a:defRPr/>
              </a:pPr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8929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16632"/>
            <a:ext cx="8229600" cy="5976664"/>
          </a:xfrm>
        </p:spPr>
        <p:txBody>
          <a:bodyPr/>
          <a:lstStyle/>
          <a:p>
            <a:pPr algn="just"/>
            <a:r>
              <a:rPr lang="en-IN" dirty="0"/>
              <a:t>In </a:t>
            </a:r>
            <a:r>
              <a:rPr lang="en-IN" dirty="0">
                <a:solidFill>
                  <a:srgbClr val="FF0000"/>
                </a:solidFill>
              </a:rPr>
              <a:t>Continuous Development</a:t>
            </a:r>
            <a:r>
              <a:rPr lang="en-IN" dirty="0"/>
              <a:t>, code is generated by the developer and  every time a piece of code is created, it is tested, built, and deployed into production. Continuous Development which improves the standard of the code and removes flaws, vulnerabilities, and defects.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19305" t="20710" r="18786" b="22781"/>
          <a:stretch/>
        </p:blipFill>
        <p:spPr bwMode="auto">
          <a:xfrm>
            <a:off x="1187624" y="3573016"/>
            <a:ext cx="7128792" cy="31683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52218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6693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6736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721499"/>
          </a:xfrm>
        </p:spPr>
        <p:txBody>
          <a:bodyPr/>
          <a:lstStyle/>
          <a:p>
            <a:pPr marL="0" indent="0" fontAlgn="base">
              <a:buNone/>
            </a:pPr>
            <a:r>
              <a:rPr lang="en-IN" dirty="0">
                <a:solidFill>
                  <a:srgbClr val="FF0000"/>
                </a:solidFill>
              </a:rPr>
              <a:t>Continuous Integration can be explained mainly in 4 stages in </a:t>
            </a:r>
            <a:r>
              <a:rPr lang="en-IN" dirty="0" err="1">
                <a:solidFill>
                  <a:srgbClr val="FF0000"/>
                </a:solidFill>
              </a:rPr>
              <a:t>DevOps</a:t>
            </a:r>
            <a:r>
              <a:rPr lang="en-IN" dirty="0">
                <a:solidFill>
                  <a:srgbClr val="FF0000"/>
                </a:solidFill>
              </a:rPr>
              <a:t>. They are as follows:</a:t>
            </a:r>
          </a:p>
          <a:p>
            <a:pPr lvl="0" fontAlgn="base"/>
            <a:r>
              <a:rPr lang="en-IN" dirty="0"/>
              <a:t>Getting the Source Code from SCM ( Source Code Management)</a:t>
            </a:r>
          </a:p>
          <a:p>
            <a:pPr lvl="0" fontAlgn="base"/>
            <a:r>
              <a:rPr lang="en-IN" dirty="0"/>
              <a:t>Building the code</a:t>
            </a:r>
          </a:p>
          <a:p>
            <a:pPr lvl="0" fontAlgn="base"/>
            <a:r>
              <a:rPr lang="en-IN" dirty="0"/>
              <a:t>Code quality review</a:t>
            </a:r>
          </a:p>
          <a:p>
            <a:pPr lvl="0" fontAlgn="base"/>
            <a:r>
              <a:rPr lang="en-IN" dirty="0"/>
              <a:t>Storing the build </a:t>
            </a:r>
            <a:r>
              <a:rPr lang="en-IN" dirty="0" err="1"/>
              <a:t>artifacts</a:t>
            </a:r>
            <a:r>
              <a:rPr lang="en-IN" dirty="0"/>
              <a:t> 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4587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88640"/>
            <a:ext cx="8229600" cy="4525963"/>
          </a:xfrm>
        </p:spPr>
        <p:txBody>
          <a:bodyPr>
            <a:normAutofit/>
          </a:bodyPr>
          <a:lstStyle/>
          <a:p>
            <a:pPr algn="just"/>
            <a:r>
              <a:rPr lang="en-IN" sz="1700" dirty="0"/>
              <a:t>In Continuous Integration and we can use any of the tools based on our requirement and of the most popular tools are </a:t>
            </a:r>
            <a:r>
              <a:rPr lang="en-IN" sz="1700" dirty="0" err="1">
                <a:hlinkClick r:id="rId2"/>
              </a:rPr>
              <a:t>GitHub</a:t>
            </a:r>
            <a:r>
              <a:rPr lang="en-IN" sz="1700" dirty="0"/>
              <a:t> for source code management(SCM) when the developer develops the code on his local machine he pushes it to the remote repository which is </a:t>
            </a:r>
            <a:r>
              <a:rPr lang="en-IN" sz="1700" dirty="0" err="1"/>
              <a:t>GitHub</a:t>
            </a:r>
            <a:r>
              <a:rPr lang="en-IN" sz="1700" dirty="0"/>
              <a:t> from here who is having the access can Pull, clone and can make required changes to the code. From there by using </a:t>
            </a:r>
            <a:r>
              <a:rPr lang="en-IN" sz="1700" dirty="0">
                <a:hlinkClick r:id="rId3"/>
              </a:rPr>
              <a:t>Maven </a:t>
            </a:r>
            <a:r>
              <a:rPr lang="en-IN" sz="1700" dirty="0"/>
              <a:t>we can build them into the required package (war, jar, ear) and can test the </a:t>
            </a:r>
            <a:r>
              <a:rPr lang="en-IN" sz="1700" dirty="0" err="1"/>
              <a:t>Junit</a:t>
            </a:r>
            <a:r>
              <a:rPr lang="en-IN" sz="1700" dirty="0"/>
              <a:t> </a:t>
            </a:r>
            <a:r>
              <a:rPr lang="en-IN" sz="1700" dirty="0" err="1"/>
              <a:t>cases.</a:t>
            </a:r>
            <a:r>
              <a:rPr lang="en-IN" sz="1700" dirty="0" err="1">
                <a:hlinkClick r:id="rId4"/>
              </a:rPr>
              <a:t>SonarQube</a:t>
            </a:r>
            <a:r>
              <a:rPr lang="en-IN" sz="1700" dirty="0"/>
              <a:t> performs code quality reviews where it will measure the quality of source code and generates a report in the form of HTML or PDF format. </a:t>
            </a:r>
            <a:r>
              <a:rPr lang="en-IN" sz="1700" dirty="0" err="1"/>
              <a:t>Sonatype</a:t>
            </a:r>
            <a:r>
              <a:rPr lang="en-IN" sz="1700" dirty="0"/>
              <a:t> will help us to store the </a:t>
            </a:r>
            <a:r>
              <a:rPr lang="en-IN" sz="1700" u="sng" dirty="0" err="1">
                <a:hlinkClick r:id="rId5"/>
              </a:rPr>
              <a:t>artifacts</a:t>
            </a:r>
            <a:r>
              <a:rPr lang="en-IN" sz="1700" dirty="0"/>
              <a:t> that are build by using Maven and this whole process is achieved by using a Continuous Integration tool </a:t>
            </a:r>
            <a:r>
              <a:rPr lang="en-IN" sz="1700" u="sng" dirty="0">
                <a:hlinkClick r:id="rId6"/>
              </a:rPr>
              <a:t>Jenkins</a:t>
            </a:r>
            <a:r>
              <a:rPr lang="en-IN" sz="1700" dirty="0"/>
              <a:t>.</a:t>
            </a:r>
          </a:p>
          <a:p>
            <a:endParaRPr lang="en-IN" dirty="0"/>
          </a:p>
        </p:txBody>
      </p:sp>
      <p:pic>
        <p:nvPicPr>
          <p:cNvPr id="4" name="Picture 3"/>
          <p:cNvPicPr/>
          <p:nvPr/>
        </p:nvPicPr>
        <p:blipFill rotWithShape="1">
          <a:blip r:embed="rId7"/>
          <a:srcRect l="20470" t="22190" r="22948" b="26036"/>
          <a:stretch/>
        </p:blipFill>
        <p:spPr bwMode="auto">
          <a:xfrm>
            <a:off x="899592" y="2924944"/>
            <a:ext cx="7776863" cy="3600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71290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1337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0251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0"/>
            <a:ext cx="8928992" cy="6858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2843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60648"/>
            <a:ext cx="8373616" cy="5472608"/>
          </a:xfrm>
        </p:spPr>
        <p:txBody>
          <a:bodyPr>
            <a:normAutofit/>
          </a:bodyPr>
          <a:lstStyle/>
          <a:p>
            <a:r>
              <a:rPr lang="en-IN" sz="2800" dirty="0"/>
              <a:t>Depending on our needs, we can perform continuous testing using automation testing tools such as </a:t>
            </a:r>
            <a:r>
              <a:rPr lang="en-IN" sz="2800" b="1" dirty="0" err="1"/>
              <a:t>Testsigma</a:t>
            </a:r>
            <a:r>
              <a:rPr lang="en-IN" sz="2800" b="1" dirty="0"/>
              <a:t>, </a:t>
            </a:r>
            <a:r>
              <a:rPr lang="en-IN" sz="2800" b="1" u="sng" dirty="0">
                <a:hlinkClick r:id="rId2"/>
              </a:rPr>
              <a:t>Selenium</a:t>
            </a:r>
            <a:r>
              <a:rPr lang="en-IN" sz="2800" b="1" dirty="0"/>
              <a:t>, </a:t>
            </a:r>
            <a:r>
              <a:rPr lang="en-IN" sz="2800" b="1" u="sng" dirty="0" err="1">
                <a:hlinkClick r:id="rId3"/>
              </a:rPr>
              <a:t>LambdaTest</a:t>
            </a:r>
            <a:r>
              <a:rPr lang="en-IN" sz="2800" b="1" dirty="0"/>
              <a:t>, </a:t>
            </a:r>
            <a:r>
              <a:rPr lang="en-IN" sz="2800" dirty="0"/>
              <a:t>etc. With these tools, we can test our code and prevent problems and code smells, as well as test more quickly and intelligently. With the aid of a continuous integration platform like Jenkins, the entire process can be automated, which is another added benefit.</a:t>
            </a:r>
          </a:p>
          <a:p>
            <a:endParaRPr lang="en-IN" dirty="0"/>
          </a:p>
        </p:txBody>
      </p:sp>
      <p:pic>
        <p:nvPicPr>
          <p:cNvPr id="4" name="Picture 3"/>
          <p:cNvPicPr/>
          <p:nvPr/>
        </p:nvPicPr>
        <p:blipFill rotWithShape="1">
          <a:blip r:embed="rId4"/>
          <a:srcRect l="18140" t="28403" r="19120" b="33136"/>
          <a:stretch/>
        </p:blipFill>
        <p:spPr bwMode="auto">
          <a:xfrm>
            <a:off x="1115616" y="3938880"/>
            <a:ext cx="6768752" cy="25864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2970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9036495" cy="662473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800876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8712968" cy="61926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23697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0D1C14-3581-76F6-FD9B-31247A4BBC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805" b="5200"/>
          <a:stretch/>
        </p:blipFill>
        <p:spPr>
          <a:xfrm>
            <a:off x="0" y="562372"/>
            <a:ext cx="9144000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21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B26A3-B1B7-8723-3FC2-817F7CAD4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UNIT - I </a:t>
            </a:r>
            <a:br>
              <a:rPr lang="en-US" dirty="0"/>
            </a:br>
            <a:r>
              <a:rPr lang="en-US" dirty="0"/>
              <a:t>INTRODUCTION TO DEVOPS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3AC80-2A89-49F2-F021-34C77F84A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6" y="2118556"/>
            <a:ext cx="8229600" cy="2620888"/>
          </a:xfrm>
        </p:spPr>
        <p:txBody>
          <a:bodyPr/>
          <a:lstStyle/>
          <a:p>
            <a:r>
              <a:rPr lang="en-US" dirty="0" err="1"/>
              <a:t>Devops</a:t>
            </a:r>
            <a:r>
              <a:rPr lang="en-US" dirty="0"/>
              <a:t> Essentials </a:t>
            </a:r>
          </a:p>
          <a:p>
            <a:r>
              <a:rPr lang="en-US" dirty="0"/>
              <a:t>Introduction to AWS, GCP, Azure </a:t>
            </a:r>
          </a:p>
          <a:p>
            <a:r>
              <a:rPr lang="en-US" dirty="0"/>
              <a:t>Version control systems: Git and </a:t>
            </a:r>
            <a:r>
              <a:rPr lang="en-US" dirty="0" err="1"/>
              <a:t>Github</a:t>
            </a:r>
            <a:r>
              <a:rPr lang="en-US" dirty="0"/>
              <a:t> - Gerrit Code review.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7419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0CB9A-6A3E-629A-430F-44BA91DCE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52BA2-9497-F519-C82F-044D62836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E208E-3559-F06B-C539-73CAB1756C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201" b="5201"/>
          <a:stretch/>
        </p:blipFill>
        <p:spPr>
          <a:xfrm>
            <a:off x="0" y="1124744"/>
            <a:ext cx="9144000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91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F1938F-3527-47F3-698A-5EA6D8BBC7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201" b="5201"/>
          <a:stretch/>
        </p:blipFill>
        <p:spPr>
          <a:xfrm>
            <a:off x="0" y="1124744"/>
            <a:ext cx="9144000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3182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59FB4-CBC0-BBA9-E93D-3B1337164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646C14-B9D3-F87D-A83C-2FB1622911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601" b="5201"/>
          <a:stretch/>
        </p:blipFill>
        <p:spPr>
          <a:xfrm>
            <a:off x="0" y="1196752"/>
            <a:ext cx="9144000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936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98074-57F8-8EB6-40A7-496038660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7B7722-FD46-1100-085F-379F732D16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201" b="5201"/>
          <a:stretch/>
        </p:blipFill>
        <p:spPr>
          <a:xfrm>
            <a:off x="0" y="1124744"/>
            <a:ext cx="9144000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903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FD1FC-29C7-96AE-3A59-520ADAF67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26F8FE-52A9-CA6E-36AF-CAB251A345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201" b="5201"/>
          <a:stretch/>
        </p:blipFill>
        <p:spPr>
          <a:xfrm>
            <a:off x="0" y="1124744"/>
            <a:ext cx="9144000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837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09422-E97B-CADD-F391-417854833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475A19-BF9F-45D2-37FB-D3EC043BAD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201" b="5201"/>
          <a:stretch/>
        </p:blipFill>
        <p:spPr>
          <a:xfrm>
            <a:off x="0" y="1124744"/>
            <a:ext cx="9144000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763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85FAB-F042-6393-836C-AA9055427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2CAA02-3A6E-A338-1BA3-22F4A9FBC8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201" b="5201"/>
          <a:stretch/>
        </p:blipFill>
        <p:spPr>
          <a:xfrm>
            <a:off x="0" y="1124744"/>
            <a:ext cx="9144000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030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1E512-4CF5-0ABA-14E4-CEA1CCB86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A15E00F-1E38-DB0A-7D27-44B67FBF30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800" b="5201"/>
          <a:stretch/>
        </p:blipFill>
        <p:spPr>
          <a:xfrm>
            <a:off x="0" y="1052736"/>
            <a:ext cx="9144000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5279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F8613-A18B-EE85-2213-3F568B830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301FF6-1391-BF4E-7D52-3F619E8202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800" b="5201"/>
          <a:stretch/>
        </p:blipFill>
        <p:spPr>
          <a:xfrm>
            <a:off x="0" y="1052736"/>
            <a:ext cx="9144000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753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AC48F-F07E-357E-C99A-E013FD65B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5E9E7E-394A-5901-7505-D50BECD2EF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800" b="5201"/>
          <a:stretch/>
        </p:blipFill>
        <p:spPr>
          <a:xfrm>
            <a:off x="0" y="1052736"/>
            <a:ext cx="9144000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27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/>
              <a:t>What is DevOps?</a:t>
            </a:r>
            <a:endParaRPr lang="en-IN"/>
          </a:p>
        </p:txBody>
      </p:sp>
      <p:sp>
        <p:nvSpPr>
          <p:cNvPr id="16387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12976"/>
          </a:xfrm>
        </p:spPr>
        <p:txBody>
          <a:bodyPr/>
          <a:lstStyle/>
          <a:p>
            <a:pPr algn="just"/>
            <a:r>
              <a:rPr lang="en-IN" dirty="0"/>
              <a:t>DevOps is a culture which promotes collaboration between Development and Operations Team to deploy code to production faster in an automated &amp; repeatable way. </a:t>
            </a:r>
          </a:p>
          <a:p>
            <a:pPr algn="just"/>
            <a:r>
              <a:rPr lang="en-IN" dirty="0"/>
              <a:t>The word 'DevOps' is a combination of two words 'development' and 'operations.'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EE240E-6650-411F-97D9-DA1D7DC0167F}" type="slidenum">
              <a:rPr lang="en-IN" smtClean="0"/>
              <a:pPr>
                <a:defRPr/>
              </a:pPr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34299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7DFEA-AA09-57CB-F981-BE3BB375F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682B50-F19E-54C1-3F3B-E1D366C072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800" b="5201"/>
          <a:stretch/>
        </p:blipFill>
        <p:spPr>
          <a:xfrm>
            <a:off x="0" y="1052736"/>
            <a:ext cx="9144000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911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3CC01-B577-226B-1EA2-6AE3FF4DD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E58B72-4AE0-0EBB-E312-9D400C999D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22" t="3800" r="222" b="8001"/>
          <a:stretch/>
        </p:blipFill>
        <p:spPr>
          <a:xfrm>
            <a:off x="-20320" y="1052736"/>
            <a:ext cx="9144000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1727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74136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3033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4624"/>
            <a:ext cx="9036496" cy="681337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650644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632"/>
            <a:ext cx="8964488" cy="669674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4532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BENEFITS OF DEVOPS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435280" cy="4929411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lang="en-IN" b="1" dirty="0"/>
              <a:t>Shorten the development lifecycle</a:t>
            </a:r>
            <a:endParaRPr lang="en-IN" dirty="0"/>
          </a:p>
          <a:p>
            <a:r>
              <a:rPr lang="en-IN" dirty="0" err="1"/>
              <a:t>DevOps</a:t>
            </a:r>
            <a:r>
              <a:rPr lang="en-IN" dirty="0"/>
              <a:t> helps to deliver software faster and more reliably. </a:t>
            </a:r>
          </a:p>
          <a:p>
            <a:pPr marL="0" lvl="0" indent="0">
              <a:buNone/>
            </a:pPr>
            <a:r>
              <a:rPr lang="en-IN" b="1" dirty="0"/>
              <a:t>Improve software quality</a:t>
            </a:r>
            <a:endParaRPr lang="en-IN" dirty="0"/>
          </a:p>
          <a:p>
            <a:r>
              <a:rPr lang="en-IN" dirty="0" err="1"/>
              <a:t>DevOps</a:t>
            </a:r>
            <a:r>
              <a:rPr lang="en-IN" dirty="0"/>
              <a:t> helps to ensure that software is built, tested, and released more frequently. </a:t>
            </a:r>
          </a:p>
          <a:p>
            <a:pPr marL="0" lvl="0" indent="0">
              <a:buNone/>
            </a:pPr>
            <a:r>
              <a:rPr lang="en-IN" b="1" dirty="0"/>
              <a:t>Bridge the gap between development and operations</a:t>
            </a:r>
            <a:endParaRPr lang="en-IN" dirty="0"/>
          </a:p>
          <a:p>
            <a:r>
              <a:rPr lang="en-IN" dirty="0" err="1"/>
              <a:t>DevOps</a:t>
            </a:r>
            <a:r>
              <a:rPr lang="en-IN" dirty="0"/>
              <a:t> unites development and operations teams through collaboration and automation. </a:t>
            </a:r>
          </a:p>
          <a:p>
            <a:pPr marL="0" lvl="0" indent="0">
              <a:buNone/>
            </a:pPr>
            <a:r>
              <a:rPr lang="en-IN" b="1" dirty="0"/>
              <a:t>Empower developers</a:t>
            </a:r>
            <a:endParaRPr lang="en-IN" dirty="0"/>
          </a:p>
          <a:p>
            <a:r>
              <a:rPr lang="en-IN" dirty="0" err="1"/>
              <a:t>DevOps</a:t>
            </a:r>
            <a:r>
              <a:rPr lang="en-IN" dirty="0"/>
              <a:t> gives developers more ownership and control over the delivery of software. 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3244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0"/>
            <a:ext cx="9036495" cy="7029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7884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3"/>
          <p:cNvSpPr>
            <a:spLocks noGrp="1"/>
          </p:cNvSpPr>
          <p:nvPr>
            <p:ph type="title"/>
          </p:nvPr>
        </p:nvSpPr>
        <p:spPr>
          <a:xfrm>
            <a:off x="428625" y="214313"/>
            <a:ext cx="8229600" cy="1143000"/>
          </a:xfrm>
        </p:spPr>
        <p:txBody>
          <a:bodyPr/>
          <a:lstStyle/>
          <a:p>
            <a:r>
              <a:rPr lang="en-IN" b="1"/>
              <a:t>DevOps Lifecycle</a:t>
            </a:r>
            <a:endParaRPr lang="en-IN"/>
          </a:p>
        </p:txBody>
      </p:sp>
      <p:pic>
        <p:nvPicPr>
          <p:cNvPr id="17411" name="Picture 3" descr="Logo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1000125"/>
            <a:ext cx="2733675" cy="364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AutoShape 4" descr="Gitlab devops loop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413" name="TextBox 8"/>
          <p:cNvSpPr txBox="1">
            <a:spLocks noChangeArrowheads="1"/>
          </p:cNvSpPr>
          <p:nvPr/>
        </p:nvSpPr>
        <p:spPr bwMode="auto">
          <a:xfrm>
            <a:off x="500063" y="5286375"/>
            <a:ext cx="83581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dirty="0"/>
              <a:t>Source: </a:t>
            </a:r>
            <a:r>
              <a:rPr lang="en-IN" dirty="0">
                <a:hlinkClick r:id="rId3"/>
              </a:rPr>
              <a:t>https://5gigs.com/global-devops-tool-market-2019-report-spotlight-on-regional-analysis-industry-growth-and-company-profile/ </a:t>
            </a:r>
            <a:endParaRPr lang="en-IN" dirty="0"/>
          </a:p>
        </p:txBody>
      </p:sp>
      <p:sp>
        <p:nvSpPr>
          <p:cNvPr id="17414" name="AutoShape 6" descr="Gitlab devops loop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415" name="AutoShape 8" descr="Gitlab devops loop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416" name="AutoShape 10" descr="DevOps Tool Mark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7417" name="Picture 13" descr="DevOps-Tool-marke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1143000"/>
            <a:ext cx="8128000" cy="407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D75885-BFB2-403C-A77E-F47F17F77A34}" type="slidenum">
              <a:rPr lang="en-IN" smtClean="0"/>
              <a:pPr>
                <a:defRPr/>
              </a:pPr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7684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err="1">
                <a:solidFill>
                  <a:srgbClr val="FF0000"/>
                </a:solidFill>
              </a:rPr>
              <a:t>DevOps</a:t>
            </a:r>
            <a:r>
              <a:rPr lang="en-IN" b="1" dirty="0">
                <a:solidFill>
                  <a:srgbClr val="FF0000"/>
                </a:solidFill>
              </a:rPr>
              <a:t> principles include: </a:t>
            </a:r>
            <a:br>
              <a:rPr lang="en-IN" b="1" dirty="0">
                <a:solidFill>
                  <a:srgbClr val="FF0000"/>
                </a:solidFill>
              </a:rPr>
            </a:b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>
            <a:normAutofit lnSpcReduction="10000"/>
          </a:bodyPr>
          <a:lstStyle/>
          <a:p>
            <a:pPr lvl="0"/>
            <a:r>
              <a:rPr lang="en-IN" dirty="0"/>
              <a:t>Collaboration</a:t>
            </a:r>
          </a:p>
          <a:p>
            <a:pPr lvl="0"/>
            <a:r>
              <a:rPr lang="en-IN" dirty="0"/>
              <a:t>Automation</a:t>
            </a:r>
          </a:p>
          <a:p>
            <a:pPr lvl="0"/>
            <a:r>
              <a:rPr lang="en-IN" dirty="0"/>
              <a:t>Integration</a:t>
            </a:r>
          </a:p>
          <a:p>
            <a:pPr lvl="0"/>
            <a:r>
              <a:rPr lang="en-IN" dirty="0"/>
              <a:t>Rapid feedback cycles</a:t>
            </a:r>
          </a:p>
          <a:p>
            <a:pPr lvl="0"/>
            <a:r>
              <a:rPr lang="en-IN" dirty="0"/>
              <a:t>Data-based decision making</a:t>
            </a:r>
          </a:p>
          <a:p>
            <a:pPr lvl="0"/>
            <a:r>
              <a:rPr lang="en-IN" dirty="0"/>
              <a:t>Customer-centric decision making</a:t>
            </a:r>
          </a:p>
          <a:p>
            <a:pPr lvl="0"/>
            <a:r>
              <a:rPr lang="en-IN" dirty="0"/>
              <a:t>Constant improvement</a:t>
            </a:r>
          </a:p>
          <a:p>
            <a:pPr lvl="0"/>
            <a:r>
              <a:rPr lang="en-IN" dirty="0"/>
              <a:t>Responsibility throughout the life cycle</a:t>
            </a:r>
          </a:p>
          <a:p>
            <a:pPr lvl="0"/>
            <a:r>
              <a:rPr lang="en-IN" dirty="0"/>
              <a:t>Failure as a learning opportunity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31856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/>
              <a:t>Roles and Responsibilities of a DevOps Engineer</a:t>
            </a:r>
            <a:endParaRPr lang="en-IN"/>
          </a:p>
        </p:txBody>
      </p:sp>
      <p:sp>
        <p:nvSpPr>
          <p:cNvPr id="21507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Develop large scale software solutions in at least one of these languages Python, .NET, Java, and JavaScript.</a:t>
            </a:r>
          </a:p>
          <a:p>
            <a:r>
              <a:rPr lang="en-IN" dirty="0"/>
              <a:t>Hands-on experience with Cassandra, </a:t>
            </a:r>
            <a:r>
              <a:rPr lang="en-IN" dirty="0" err="1"/>
              <a:t>Elasticsearch</a:t>
            </a:r>
            <a:r>
              <a:rPr lang="en-IN" dirty="0"/>
              <a:t>, and MySQL.</a:t>
            </a:r>
          </a:p>
          <a:p>
            <a:r>
              <a:rPr lang="en-IN" dirty="0"/>
              <a:t>Linux server administration experience or a deep understanding of Linux/Unix</a:t>
            </a:r>
          </a:p>
          <a:p>
            <a:r>
              <a:rPr lang="en-IN" dirty="0"/>
              <a:t>Hands-on experience using Puppet, or Chef, or any other configuration management tool.</a:t>
            </a:r>
          </a:p>
          <a:p>
            <a:pPr>
              <a:buFont typeface="Arial" pitchFamily="34" charset="0"/>
              <a:buNone/>
            </a:pPr>
            <a:endParaRPr lang="en-US" dirty="0"/>
          </a:p>
          <a:p>
            <a:pPr>
              <a:buFont typeface="Arial" pitchFamily="34" charset="0"/>
              <a:buNone/>
            </a:pP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2FC039-EC21-45C8-B293-FA32C02F7BE4}" type="slidenum">
              <a:rPr lang="en-IN" smtClean="0"/>
              <a:pPr>
                <a:defRPr/>
              </a:pPr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7827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891</Words>
  <Application>Microsoft Office PowerPoint</Application>
  <PresentationFormat>On-screen Show (4:3)</PresentationFormat>
  <Paragraphs>91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Arial</vt:lpstr>
      <vt:lpstr>Calibri</vt:lpstr>
      <vt:lpstr>Office Theme</vt:lpstr>
      <vt:lpstr>PowerPoint Presentation</vt:lpstr>
      <vt:lpstr>OBJECTIVES</vt:lpstr>
      <vt:lpstr>UNIT - I  INTRODUCTION TO DEVOPS </vt:lpstr>
      <vt:lpstr>What is DevOps?</vt:lpstr>
      <vt:lpstr>BENEFITS OF DEVOPS</vt:lpstr>
      <vt:lpstr>PowerPoint Presentation</vt:lpstr>
      <vt:lpstr>DevOps Lifecycle</vt:lpstr>
      <vt:lpstr>DevOps principles include:  </vt:lpstr>
      <vt:lpstr>Roles and Responsibilities of a DevOps Engineer</vt:lpstr>
      <vt:lpstr>PowerPoint Presentation</vt:lpstr>
      <vt:lpstr>some popular DevOps tools:</vt:lpstr>
      <vt:lpstr>When choosing a DevOps tool, you can consider things like:  </vt:lpstr>
      <vt:lpstr>PowerPoint Presentation</vt:lpstr>
      <vt:lpstr>DevOps Lifecycle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banniprincy.it</dc:creator>
  <cp:lastModifiedBy>sujatha</cp:lastModifiedBy>
  <cp:revision>15</cp:revision>
  <dcterms:created xsi:type="dcterms:W3CDTF">2024-12-30T05:41:25Z</dcterms:created>
  <dcterms:modified xsi:type="dcterms:W3CDTF">2025-01-01T18:42:51Z</dcterms:modified>
</cp:coreProperties>
</file>